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mo Bold" charset="1" panose="020B0704020202020204"/>
      <p:regular r:id="rId18"/>
    </p:embeddedFont>
    <p:embeddedFont>
      <p:font typeface="Inter" charset="1" panose="020B0502030000000004"/>
      <p:regular r:id="rId19"/>
    </p:embeddedFont>
    <p:embeddedFont>
      <p:font typeface="Open Sans" charset="1" panose="020B0606030504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notesSlides/notesSlide3.xml" Type="http://schemas.openxmlformats.org/officeDocument/2006/relationships/notesSlide"/><Relationship Id="rId23" Target="notesSlides/notesSlide4.xml" Type="http://schemas.openxmlformats.org/officeDocument/2006/relationships/notesSlide"/><Relationship Id="rId24" Target="notesSlides/notesSlide5.xml" Type="http://schemas.openxmlformats.org/officeDocument/2006/relationships/notesSlide"/><Relationship Id="rId25" Target="notesSlides/notesSlide6.xml" Type="http://schemas.openxmlformats.org/officeDocument/2006/relationships/notesSlide"/><Relationship Id="rId26" Target="notesSlides/notesSlide7.xml" Type="http://schemas.openxmlformats.org/officeDocument/2006/relationships/notesSlide"/><Relationship Id="rId27" Target="notesSlides/notesSlide8.xml" Type="http://schemas.openxmlformats.org/officeDocument/2006/relationships/notesSlide"/><Relationship Id="rId28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2446139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b="true" sz="5562" spc="-167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Alertas de Chuva e Alagamentos em São Paulo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4614714"/>
            <a:ext cx="9445526" cy="235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 cidade de São Paulo enfrenta constantes desafios com chuvas intensas e alagamentos, causando transtornos e riscos para a população. Para combater esse problema, a prefeitura implementou um sistema avançado de sensores de previsão de chuvas e monitoramento de pontos críticos da cidade.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87475" y="7303889"/>
            <a:ext cx="463154" cy="463154"/>
            <a:chOff x="0" y="0"/>
            <a:chExt cx="617538" cy="61753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17601" cy="617601"/>
            </a:xfrm>
            <a:custGeom>
              <a:avLst/>
              <a:gdLst/>
              <a:ahLst/>
              <a:cxnLst/>
              <a:rect r="r" b="b" t="t" l="l"/>
              <a:pathLst>
                <a:path h="617601" w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2409056" y="7478316"/>
            <a:ext cx="6611888" cy="189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Grupo: Angelo Rodrigues-824139676  </a:t>
            </a:r>
          </a:p>
          <a:p>
            <a:pPr algn="just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Cauã de Cerqueira Ferreira-824110637</a:t>
            </a:r>
          </a:p>
          <a:p>
            <a:pPr algn="just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Erick Domingues Soares-82414486   </a:t>
            </a:r>
          </a:p>
          <a:p>
            <a:pPr algn="just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Wellington de Oliveira Sousa-824144581 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430000" y="22771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1707208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b="true" sz="5562" spc="-167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Monitoramento de Chuvas: Uma Necessidade Essencial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87475" y="4275684"/>
            <a:ext cx="647402" cy="647403"/>
            <a:chOff x="0" y="0"/>
            <a:chExt cx="863203" cy="86320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25749" y="4424809"/>
            <a:ext cx="170706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b="true" sz="3312" spc="-10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13632" y="424234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Prevenção de Danos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13632" y="4807744"/>
            <a:ext cx="3659684" cy="371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Um sistema eficaz de monitoramento de chuvas permite que a prefeitura e a população se antecipem a eventos climáticos extremos, reduzindo os impactos de alagamentos e enxurradas.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852071" y="4275684"/>
            <a:ext cx="647403" cy="647403"/>
            <a:chOff x="0" y="0"/>
            <a:chExt cx="863203" cy="8632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6048226" y="4424809"/>
            <a:ext cx="255091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b="true" sz="3312" spc="-10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78229" y="4242346"/>
            <a:ext cx="3659684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Planejamento Estratégico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778229" y="5250656"/>
            <a:ext cx="3659684" cy="2807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As informações coletadas pelos sensores auxiliam no planejamento de ações preventivas e na alocação de recursos de forma mais eficiente.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2674739"/>
            <a:ext cx="16303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b="true" sz="5562" spc="-167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Tecnologia de Sensores para Detecção de Chuvas e Alagamentos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17445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Sensores de Chuva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5853261"/>
            <a:ext cx="7805886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Esses sensores monitoram constantemente o nível de precipitação, enviando dados em tempo real para um centro de controle.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99401" y="5174456"/>
            <a:ext cx="4086076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Sensores de Alagamento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9401" y="5853261"/>
            <a:ext cx="7805886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Sensores instalados em pontos estratégicos da cidade detectam o nível da água, acionando alertas quando atingem níveis críticos.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50237" y="832396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b="true" sz="5562" spc="-167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Locais-Chave para os Sensores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45475" y="3081932"/>
            <a:ext cx="4590604" cy="3476774"/>
            <a:chOff x="0" y="0"/>
            <a:chExt cx="6120805" cy="463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6108065" cy="4623054"/>
            </a:xfrm>
            <a:custGeom>
              <a:avLst/>
              <a:gdLst/>
              <a:ahLst/>
              <a:cxnLst/>
              <a:rect r="r" b="b" t="t" l="l"/>
              <a:pathLst>
                <a:path h="4623054" w="6108065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5949188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4464177"/>
                  </a:lnTo>
                  <a:cubicBezTo>
                    <a:pt x="6108065" y="4551934"/>
                    <a:pt x="6036945" y="4622927"/>
                    <a:pt x="5949188" y="4622927"/>
                  </a:cubicBezTo>
                  <a:lnTo>
                    <a:pt x="158877" y="4622927"/>
                  </a:lnTo>
                  <a:cubicBezTo>
                    <a:pt x="71120" y="4623054"/>
                    <a:pt x="0" y="4551934"/>
                    <a:pt x="0" y="4464177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120765" cy="4635627"/>
            </a:xfrm>
            <a:custGeom>
              <a:avLst/>
              <a:gdLst/>
              <a:ahLst/>
              <a:cxnLst/>
              <a:rect r="r" b="b" t="t" l="l"/>
              <a:pathLst>
                <a:path h="4635627" w="6120765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4470527"/>
                  </a:lnTo>
                  <a:lnTo>
                    <a:pt x="6114415" y="4470527"/>
                  </a:lnTo>
                  <a:lnTo>
                    <a:pt x="6120765" y="4470527"/>
                  </a:lnTo>
                  <a:cubicBezTo>
                    <a:pt x="6120765" y="4561713"/>
                    <a:pt x="6046724" y="4635627"/>
                    <a:pt x="5955538" y="4635627"/>
                  </a:cubicBezTo>
                  <a:lnTo>
                    <a:pt x="5955538" y="4629277"/>
                  </a:lnTo>
                  <a:lnTo>
                    <a:pt x="5955538" y="4635627"/>
                  </a:lnTo>
                  <a:lnTo>
                    <a:pt x="165227" y="4635627"/>
                  </a:lnTo>
                  <a:lnTo>
                    <a:pt x="165227" y="4629277"/>
                  </a:lnTo>
                  <a:lnTo>
                    <a:pt x="165227" y="4635627"/>
                  </a:lnTo>
                  <a:cubicBezTo>
                    <a:pt x="73914" y="4635627"/>
                    <a:pt x="0" y="4561713"/>
                    <a:pt x="0" y="447052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470527"/>
                  </a:lnTo>
                  <a:lnTo>
                    <a:pt x="6350" y="4470527"/>
                  </a:lnTo>
                  <a:lnTo>
                    <a:pt x="12700" y="4470527"/>
                  </a:lnTo>
                  <a:cubicBezTo>
                    <a:pt x="12700" y="4554728"/>
                    <a:pt x="81026" y="4622927"/>
                    <a:pt x="165227" y="4622927"/>
                  </a:cubicBezTo>
                  <a:lnTo>
                    <a:pt x="5955538" y="4622927"/>
                  </a:lnTo>
                  <a:cubicBezTo>
                    <a:pt x="6039739" y="4622927"/>
                    <a:pt x="6108065" y="4554728"/>
                    <a:pt x="6108065" y="4470527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538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143280" y="334163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Áreas de Risco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143280" y="3907036"/>
            <a:ext cx="3994994" cy="235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Os sensores são instalados em regiões historicamente propensas a alagamentos, permitindo um monitoramento mais eficaz.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2710071" y="3081932"/>
            <a:ext cx="4590604" cy="3476774"/>
            <a:chOff x="0" y="0"/>
            <a:chExt cx="6120805" cy="463569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6108065" cy="4623054"/>
            </a:xfrm>
            <a:custGeom>
              <a:avLst/>
              <a:gdLst/>
              <a:ahLst/>
              <a:cxnLst/>
              <a:rect r="r" b="b" t="t" l="l"/>
              <a:pathLst>
                <a:path h="4623054" w="6108065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5949188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4464177"/>
                  </a:lnTo>
                  <a:cubicBezTo>
                    <a:pt x="6108065" y="4551934"/>
                    <a:pt x="6036945" y="4622927"/>
                    <a:pt x="5949188" y="4622927"/>
                  </a:cubicBezTo>
                  <a:lnTo>
                    <a:pt x="158877" y="4622927"/>
                  </a:lnTo>
                  <a:cubicBezTo>
                    <a:pt x="71120" y="4623054"/>
                    <a:pt x="0" y="4551934"/>
                    <a:pt x="0" y="4464177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120765" cy="4635627"/>
            </a:xfrm>
            <a:custGeom>
              <a:avLst/>
              <a:gdLst/>
              <a:ahLst/>
              <a:cxnLst/>
              <a:rect r="r" b="b" t="t" l="l"/>
              <a:pathLst>
                <a:path h="4635627" w="6120765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4470527"/>
                  </a:lnTo>
                  <a:lnTo>
                    <a:pt x="6114415" y="4470527"/>
                  </a:lnTo>
                  <a:lnTo>
                    <a:pt x="6120765" y="4470527"/>
                  </a:lnTo>
                  <a:cubicBezTo>
                    <a:pt x="6120765" y="4561713"/>
                    <a:pt x="6046724" y="4635627"/>
                    <a:pt x="5955538" y="4635627"/>
                  </a:cubicBezTo>
                  <a:lnTo>
                    <a:pt x="5955538" y="4629277"/>
                  </a:lnTo>
                  <a:lnTo>
                    <a:pt x="5955538" y="4635627"/>
                  </a:lnTo>
                  <a:lnTo>
                    <a:pt x="165227" y="4635627"/>
                  </a:lnTo>
                  <a:lnTo>
                    <a:pt x="165227" y="4629277"/>
                  </a:lnTo>
                  <a:lnTo>
                    <a:pt x="165227" y="4635627"/>
                  </a:lnTo>
                  <a:cubicBezTo>
                    <a:pt x="73914" y="4635627"/>
                    <a:pt x="0" y="4561713"/>
                    <a:pt x="0" y="447052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470527"/>
                  </a:lnTo>
                  <a:lnTo>
                    <a:pt x="6350" y="4470527"/>
                  </a:lnTo>
                  <a:lnTo>
                    <a:pt x="12700" y="4470527"/>
                  </a:lnTo>
                  <a:cubicBezTo>
                    <a:pt x="12700" y="4554728"/>
                    <a:pt x="81026" y="4622927"/>
                    <a:pt x="165227" y="4622927"/>
                  </a:cubicBezTo>
                  <a:lnTo>
                    <a:pt x="5955538" y="4622927"/>
                  </a:lnTo>
                  <a:cubicBezTo>
                    <a:pt x="6039739" y="4622927"/>
                    <a:pt x="6108065" y="4554728"/>
                    <a:pt x="6108065" y="4470527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538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3007876" y="334163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Pontos Críticos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007876" y="3907036"/>
            <a:ext cx="3994994" cy="235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Viadutos, avenidas e outros locais com propensão a inundações são alvos prioritários para a instalação dos sensores.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845475" y="6832699"/>
            <a:ext cx="9455051" cy="2569517"/>
            <a:chOff x="0" y="0"/>
            <a:chExt cx="12606735" cy="342602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12594082" cy="3413252"/>
            </a:xfrm>
            <a:custGeom>
              <a:avLst/>
              <a:gdLst/>
              <a:ahLst/>
              <a:cxnLst/>
              <a:rect r="r" b="b" t="t" l="l"/>
              <a:pathLst>
                <a:path h="3413252" w="12594082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12434824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3254502"/>
                  </a:lnTo>
                  <a:cubicBezTo>
                    <a:pt x="12594082" y="3342259"/>
                    <a:pt x="12522835" y="3413252"/>
                    <a:pt x="12434824" y="3413252"/>
                  </a:cubicBezTo>
                  <a:lnTo>
                    <a:pt x="159258" y="3413252"/>
                  </a:lnTo>
                  <a:cubicBezTo>
                    <a:pt x="71374" y="3413252"/>
                    <a:pt x="0" y="3342132"/>
                    <a:pt x="0" y="3254502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606782" cy="3425952"/>
            </a:xfrm>
            <a:custGeom>
              <a:avLst/>
              <a:gdLst/>
              <a:ahLst/>
              <a:cxnLst/>
              <a:rect r="r" b="b" t="t" l="l"/>
              <a:pathLst>
                <a:path h="3425952" w="12606782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2441174" y="0"/>
                  </a:lnTo>
                  <a:lnTo>
                    <a:pt x="12441174" y="6350"/>
                  </a:lnTo>
                  <a:lnTo>
                    <a:pt x="12441174" y="0"/>
                  </a:lnTo>
                  <a:cubicBezTo>
                    <a:pt x="12532614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3260852"/>
                  </a:lnTo>
                  <a:lnTo>
                    <a:pt x="12600432" y="3260852"/>
                  </a:lnTo>
                  <a:lnTo>
                    <a:pt x="12606782" y="3260852"/>
                  </a:lnTo>
                  <a:cubicBezTo>
                    <a:pt x="12606782" y="3352038"/>
                    <a:pt x="12532614" y="3425952"/>
                    <a:pt x="12441174" y="3425952"/>
                  </a:cubicBezTo>
                  <a:lnTo>
                    <a:pt x="12441174" y="3419602"/>
                  </a:lnTo>
                  <a:lnTo>
                    <a:pt x="12441174" y="3425952"/>
                  </a:lnTo>
                  <a:lnTo>
                    <a:pt x="165608" y="3425952"/>
                  </a:lnTo>
                  <a:lnTo>
                    <a:pt x="165608" y="3419602"/>
                  </a:lnTo>
                  <a:lnTo>
                    <a:pt x="165608" y="3425952"/>
                  </a:lnTo>
                  <a:cubicBezTo>
                    <a:pt x="74168" y="3425952"/>
                    <a:pt x="0" y="3352038"/>
                    <a:pt x="0" y="326085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260852"/>
                  </a:lnTo>
                  <a:lnTo>
                    <a:pt x="6350" y="3260852"/>
                  </a:lnTo>
                  <a:lnTo>
                    <a:pt x="12700" y="3260852"/>
                  </a:lnTo>
                  <a:cubicBezTo>
                    <a:pt x="12700" y="3345053"/>
                    <a:pt x="81153" y="3413252"/>
                    <a:pt x="165608" y="3413252"/>
                  </a:cubicBezTo>
                  <a:lnTo>
                    <a:pt x="12441174" y="3413252"/>
                  </a:lnTo>
                  <a:cubicBezTo>
                    <a:pt x="12525629" y="3413252"/>
                    <a:pt x="12594082" y="3344926"/>
                    <a:pt x="12594082" y="3260852"/>
                  </a:cubicBezTo>
                  <a:lnTo>
                    <a:pt x="12594082" y="165100"/>
                  </a:lnTo>
                  <a:cubicBezTo>
                    <a:pt x="12594082" y="80899"/>
                    <a:pt x="12525629" y="12700"/>
                    <a:pt x="12441174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8143280" y="709240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Pontos Estratégicos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43280" y="7657802"/>
            <a:ext cx="8859441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Locais como estações de metrô e terminais de ônibus também recebem sensores, visando proteger a infraestrutura e a mobilidade urbana.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50237" y="2377082"/>
            <a:ext cx="7500640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b="true" sz="5562" spc="-167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Alertas em Tempo Real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45475" y="4059585"/>
            <a:ext cx="505569" cy="505569"/>
            <a:chOff x="0" y="0"/>
            <a:chExt cx="674092" cy="67409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02666" y="0"/>
                  </a:lnTo>
                  <a:cubicBezTo>
                    <a:pt x="590296" y="0"/>
                    <a:pt x="661416" y="71120"/>
                    <a:pt x="661416" y="158750"/>
                  </a:cubicBezTo>
                  <a:lnTo>
                    <a:pt x="661416" y="502666"/>
                  </a:lnTo>
                  <a:cubicBezTo>
                    <a:pt x="661416" y="590296"/>
                    <a:pt x="590296" y="661416"/>
                    <a:pt x="502666" y="661416"/>
                  </a:cubicBezTo>
                  <a:lnTo>
                    <a:pt x="158750" y="661416"/>
                  </a:lnTo>
                  <a:cubicBezTo>
                    <a:pt x="71120" y="661416"/>
                    <a:pt x="0" y="590296"/>
                    <a:pt x="0" y="50266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74116" cy="674116"/>
            </a:xfrm>
            <a:custGeom>
              <a:avLst/>
              <a:gdLst/>
              <a:ahLst/>
              <a:cxnLst/>
              <a:rect r="r" b="b" t="t" l="l"/>
              <a:pathLst>
                <a:path h="674116" w="674116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cubicBezTo>
                    <a:pt x="600202" y="0"/>
                    <a:pt x="674116" y="73914"/>
                    <a:pt x="674116" y="165100"/>
                  </a:cubicBezTo>
                  <a:lnTo>
                    <a:pt x="674116" y="509016"/>
                  </a:lnTo>
                  <a:lnTo>
                    <a:pt x="667766" y="509016"/>
                  </a:lnTo>
                  <a:lnTo>
                    <a:pt x="674116" y="509016"/>
                  </a:lnTo>
                  <a:cubicBezTo>
                    <a:pt x="674116" y="600202"/>
                    <a:pt x="600202" y="674116"/>
                    <a:pt x="509016" y="674116"/>
                  </a:cubicBezTo>
                  <a:lnTo>
                    <a:pt x="509016" y="667766"/>
                  </a:lnTo>
                  <a:lnTo>
                    <a:pt x="509016" y="674116"/>
                  </a:lnTo>
                  <a:lnTo>
                    <a:pt x="165100" y="674116"/>
                  </a:lnTo>
                  <a:lnTo>
                    <a:pt x="165100" y="667766"/>
                  </a:lnTo>
                  <a:lnTo>
                    <a:pt x="165100" y="674116"/>
                  </a:lnTo>
                  <a:cubicBezTo>
                    <a:pt x="73914" y="674116"/>
                    <a:pt x="0" y="600202"/>
                    <a:pt x="0" y="50901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09016"/>
                  </a:lnTo>
                  <a:lnTo>
                    <a:pt x="6350" y="509016"/>
                  </a:lnTo>
                  <a:lnTo>
                    <a:pt x="12700" y="509016"/>
                  </a:lnTo>
                  <a:cubicBezTo>
                    <a:pt x="12700" y="593217"/>
                    <a:pt x="80899" y="661416"/>
                    <a:pt x="165100" y="661416"/>
                  </a:cubicBezTo>
                  <a:lnTo>
                    <a:pt x="509016" y="661416"/>
                  </a:lnTo>
                  <a:cubicBezTo>
                    <a:pt x="593217" y="661416"/>
                    <a:pt x="661416" y="593217"/>
                    <a:pt x="661416" y="509016"/>
                  </a:cubicBezTo>
                  <a:lnTo>
                    <a:pt x="661416" y="165100"/>
                  </a:lnTo>
                  <a:lnTo>
                    <a:pt x="667766" y="165100"/>
                  </a:lnTo>
                  <a:lnTo>
                    <a:pt x="661416" y="165100"/>
                  </a:lnTo>
                  <a:cubicBezTo>
                    <a:pt x="661416" y="80899"/>
                    <a:pt x="593217" y="12700"/>
                    <a:pt x="50901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629799" y="402624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Mensagens de Alerta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29799" y="4591645"/>
            <a:ext cx="3801516" cy="3261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Quando os sensores detectam chuvas intensas ou níveis críticos de alagamento, a população recebe alertas em seus smartphones e canais de comunicação.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2710071" y="4059585"/>
            <a:ext cx="505569" cy="505569"/>
            <a:chOff x="0" y="0"/>
            <a:chExt cx="674092" cy="67409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02666" y="0"/>
                  </a:lnTo>
                  <a:cubicBezTo>
                    <a:pt x="590296" y="0"/>
                    <a:pt x="661416" y="71120"/>
                    <a:pt x="661416" y="158750"/>
                  </a:cubicBezTo>
                  <a:lnTo>
                    <a:pt x="661416" y="502666"/>
                  </a:lnTo>
                  <a:cubicBezTo>
                    <a:pt x="661416" y="590296"/>
                    <a:pt x="590296" y="661416"/>
                    <a:pt x="502666" y="661416"/>
                  </a:cubicBezTo>
                  <a:lnTo>
                    <a:pt x="158750" y="661416"/>
                  </a:lnTo>
                  <a:cubicBezTo>
                    <a:pt x="71120" y="661416"/>
                    <a:pt x="0" y="590296"/>
                    <a:pt x="0" y="50266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74116" cy="674116"/>
            </a:xfrm>
            <a:custGeom>
              <a:avLst/>
              <a:gdLst/>
              <a:ahLst/>
              <a:cxnLst/>
              <a:rect r="r" b="b" t="t" l="l"/>
              <a:pathLst>
                <a:path h="674116" w="674116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cubicBezTo>
                    <a:pt x="600202" y="0"/>
                    <a:pt x="674116" y="73914"/>
                    <a:pt x="674116" y="165100"/>
                  </a:cubicBezTo>
                  <a:lnTo>
                    <a:pt x="674116" y="509016"/>
                  </a:lnTo>
                  <a:lnTo>
                    <a:pt x="667766" y="509016"/>
                  </a:lnTo>
                  <a:lnTo>
                    <a:pt x="674116" y="509016"/>
                  </a:lnTo>
                  <a:cubicBezTo>
                    <a:pt x="674116" y="600202"/>
                    <a:pt x="600202" y="674116"/>
                    <a:pt x="509016" y="674116"/>
                  </a:cubicBezTo>
                  <a:lnTo>
                    <a:pt x="509016" y="667766"/>
                  </a:lnTo>
                  <a:lnTo>
                    <a:pt x="509016" y="674116"/>
                  </a:lnTo>
                  <a:lnTo>
                    <a:pt x="165100" y="674116"/>
                  </a:lnTo>
                  <a:lnTo>
                    <a:pt x="165100" y="667766"/>
                  </a:lnTo>
                  <a:lnTo>
                    <a:pt x="165100" y="674116"/>
                  </a:lnTo>
                  <a:cubicBezTo>
                    <a:pt x="73914" y="674116"/>
                    <a:pt x="0" y="600202"/>
                    <a:pt x="0" y="50901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09016"/>
                  </a:lnTo>
                  <a:lnTo>
                    <a:pt x="6350" y="509016"/>
                  </a:lnTo>
                  <a:lnTo>
                    <a:pt x="12700" y="509016"/>
                  </a:lnTo>
                  <a:cubicBezTo>
                    <a:pt x="12700" y="593217"/>
                    <a:pt x="80899" y="661416"/>
                    <a:pt x="165100" y="661416"/>
                  </a:cubicBezTo>
                  <a:lnTo>
                    <a:pt x="509016" y="661416"/>
                  </a:lnTo>
                  <a:cubicBezTo>
                    <a:pt x="593217" y="661416"/>
                    <a:pt x="661416" y="593217"/>
                    <a:pt x="661416" y="509016"/>
                  </a:cubicBezTo>
                  <a:lnTo>
                    <a:pt x="661416" y="165100"/>
                  </a:lnTo>
                  <a:lnTo>
                    <a:pt x="667766" y="165100"/>
                  </a:lnTo>
                  <a:lnTo>
                    <a:pt x="661416" y="165100"/>
                  </a:lnTo>
                  <a:cubicBezTo>
                    <a:pt x="661416" y="80899"/>
                    <a:pt x="593217" y="12700"/>
                    <a:pt x="50901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3494395" y="402624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Ações Preventivas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494395" y="4591645"/>
            <a:ext cx="3801516" cy="235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Os alertas permitem que as pessoas se preparem e adotem medidas de segurança, evitando situações de risco.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3117800"/>
            <a:ext cx="8502254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b="true" sz="5562" spc="-167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Disseminação dos Alertas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4731544"/>
            <a:ext cx="444579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Aplicativos e Redes Sociais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5410349"/>
            <a:ext cx="7805886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Os alertas são amplamente divulgados por meio de aplicativos e redes sociais da prefeitura, chegando rapidamente à população.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99401" y="4731544"/>
            <a:ext cx="3703587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Integração com Mídias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9401" y="5410349"/>
            <a:ext cx="780588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Parceria com emissoras de TV e rádio também contribui para a disseminação efetiva dos avisos.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50237" y="1502122"/>
            <a:ext cx="795947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b="true" sz="5562" spc="-167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Preparando a População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45475" y="2865685"/>
            <a:ext cx="4590604" cy="3476774"/>
            <a:chOff x="0" y="0"/>
            <a:chExt cx="6120805" cy="463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6108065" cy="4623054"/>
            </a:xfrm>
            <a:custGeom>
              <a:avLst/>
              <a:gdLst/>
              <a:ahLst/>
              <a:cxnLst/>
              <a:rect r="r" b="b" t="t" l="l"/>
              <a:pathLst>
                <a:path h="4623054" w="6108065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5949188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4464177"/>
                  </a:lnTo>
                  <a:cubicBezTo>
                    <a:pt x="6108065" y="4551934"/>
                    <a:pt x="6036945" y="4622927"/>
                    <a:pt x="5949188" y="4622927"/>
                  </a:cubicBezTo>
                  <a:lnTo>
                    <a:pt x="158877" y="4622927"/>
                  </a:lnTo>
                  <a:cubicBezTo>
                    <a:pt x="71120" y="4623054"/>
                    <a:pt x="0" y="4551934"/>
                    <a:pt x="0" y="4464177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120765" cy="4635627"/>
            </a:xfrm>
            <a:custGeom>
              <a:avLst/>
              <a:gdLst/>
              <a:ahLst/>
              <a:cxnLst/>
              <a:rect r="r" b="b" t="t" l="l"/>
              <a:pathLst>
                <a:path h="4635627" w="6120765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4470527"/>
                  </a:lnTo>
                  <a:lnTo>
                    <a:pt x="6114415" y="4470527"/>
                  </a:lnTo>
                  <a:lnTo>
                    <a:pt x="6120765" y="4470527"/>
                  </a:lnTo>
                  <a:cubicBezTo>
                    <a:pt x="6120765" y="4561713"/>
                    <a:pt x="6046724" y="4635627"/>
                    <a:pt x="5955538" y="4635627"/>
                  </a:cubicBezTo>
                  <a:lnTo>
                    <a:pt x="5955538" y="4629277"/>
                  </a:lnTo>
                  <a:lnTo>
                    <a:pt x="5955538" y="4635627"/>
                  </a:lnTo>
                  <a:lnTo>
                    <a:pt x="165227" y="4635627"/>
                  </a:lnTo>
                  <a:lnTo>
                    <a:pt x="165227" y="4629277"/>
                  </a:lnTo>
                  <a:lnTo>
                    <a:pt x="165227" y="4635627"/>
                  </a:lnTo>
                  <a:cubicBezTo>
                    <a:pt x="73914" y="4635627"/>
                    <a:pt x="0" y="4561713"/>
                    <a:pt x="0" y="447052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470527"/>
                  </a:lnTo>
                  <a:lnTo>
                    <a:pt x="6350" y="4470527"/>
                  </a:lnTo>
                  <a:lnTo>
                    <a:pt x="12700" y="4470527"/>
                  </a:lnTo>
                  <a:cubicBezTo>
                    <a:pt x="12700" y="4554728"/>
                    <a:pt x="81026" y="4622927"/>
                    <a:pt x="165227" y="4622927"/>
                  </a:cubicBezTo>
                  <a:lnTo>
                    <a:pt x="5955538" y="4622927"/>
                  </a:lnTo>
                  <a:cubicBezTo>
                    <a:pt x="6039739" y="4622927"/>
                    <a:pt x="6108065" y="4554728"/>
                    <a:pt x="6108065" y="4470527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538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143280" y="3125391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Conscientização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143280" y="3690789"/>
            <a:ext cx="3994994" cy="235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Campanhas de conscientização são essenciais para ensinar a população a interpretar e agir diante dos alertas.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2710071" y="2865685"/>
            <a:ext cx="4590604" cy="3476774"/>
            <a:chOff x="0" y="0"/>
            <a:chExt cx="6120805" cy="463569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6108065" cy="4623054"/>
            </a:xfrm>
            <a:custGeom>
              <a:avLst/>
              <a:gdLst/>
              <a:ahLst/>
              <a:cxnLst/>
              <a:rect r="r" b="b" t="t" l="l"/>
              <a:pathLst>
                <a:path h="4623054" w="6108065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5949188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4464177"/>
                  </a:lnTo>
                  <a:cubicBezTo>
                    <a:pt x="6108065" y="4551934"/>
                    <a:pt x="6036945" y="4622927"/>
                    <a:pt x="5949188" y="4622927"/>
                  </a:cubicBezTo>
                  <a:lnTo>
                    <a:pt x="158877" y="4622927"/>
                  </a:lnTo>
                  <a:cubicBezTo>
                    <a:pt x="71120" y="4623054"/>
                    <a:pt x="0" y="4551934"/>
                    <a:pt x="0" y="4464177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120765" cy="4635627"/>
            </a:xfrm>
            <a:custGeom>
              <a:avLst/>
              <a:gdLst/>
              <a:ahLst/>
              <a:cxnLst/>
              <a:rect r="r" b="b" t="t" l="l"/>
              <a:pathLst>
                <a:path h="4635627" w="6120765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4470527"/>
                  </a:lnTo>
                  <a:lnTo>
                    <a:pt x="6114415" y="4470527"/>
                  </a:lnTo>
                  <a:lnTo>
                    <a:pt x="6120765" y="4470527"/>
                  </a:lnTo>
                  <a:cubicBezTo>
                    <a:pt x="6120765" y="4561713"/>
                    <a:pt x="6046724" y="4635627"/>
                    <a:pt x="5955538" y="4635627"/>
                  </a:cubicBezTo>
                  <a:lnTo>
                    <a:pt x="5955538" y="4629277"/>
                  </a:lnTo>
                  <a:lnTo>
                    <a:pt x="5955538" y="4635627"/>
                  </a:lnTo>
                  <a:lnTo>
                    <a:pt x="165227" y="4635627"/>
                  </a:lnTo>
                  <a:lnTo>
                    <a:pt x="165227" y="4629277"/>
                  </a:lnTo>
                  <a:lnTo>
                    <a:pt x="165227" y="4635627"/>
                  </a:lnTo>
                  <a:cubicBezTo>
                    <a:pt x="73914" y="4635627"/>
                    <a:pt x="0" y="4561713"/>
                    <a:pt x="0" y="447052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470527"/>
                  </a:lnTo>
                  <a:lnTo>
                    <a:pt x="6350" y="4470527"/>
                  </a:lnTo>
                  <a:lnTo>
                    <a:pt x="12700" y="4470527"/>
                  </a:lnTo>
                  <a:cubicBezTo>
                    <a:pt x="12700" y="4554728"/>
                    <a:pt x="81026" y="4622927"/>
                    <a:pt x="165227" y="4622927"/>
                  </a:cubicBezTo>
                  <a:lnTo>
                    <a:pt x="5955538" y="4622927"/>
                  </a:lnTo>
                  <a:cubicBezTo>
                    <a:pt x="6039739" y="4622927"/>
                    <a:pt x="6108065" y="4554728"/>
                    <a:pt x="6108065" y="4470527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538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3007876" y="3125391"/>
            <a:ext cx="3994994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Orientações de Segurança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007876" y="4133701"/>
            <a:ext cx="3994994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Dicas sobre como se proteger, evitar áreas de risco e acionar os serviços de emergência são amplamente divulgadas.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845475" y="6616452"/>
            <a:ext cx="9455051" cy="2115890"/>
            <a:chOff x="0" y="0"/>
            <a:chExt cx="12606735" cy="282118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12594082" cy="2808478"/>
            </a:xfrm>
            <a:custGeom>
              <a:avLst/>
              <a:gdLst/>
              <a:ahLst/>
              <a:cxnLst/>
              <a:rect r="r" b="b" t="t" l="l"/>
              <a:pathLst>
                <a:path h="2808478" w="12594082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12434697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649728"/>
                  </a:lnTo>
                  <a:cubicBezTo>
                    <a:pt x="12594082" y="2737485"/>
                    <a:pt x="12522708" y="2808478"/>
                    <a:pt x="12434697" y="2808478"/>
                  </a:cubicBezTo>
                  <a:lnTo>
                    <a:pt x="159385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606782" cy="2821178"/>
            </a:xfrm>
            <a:custGeom>
              <a:avLst/>
              <a:gdLst/>
              <a:ahLst/>
              <a:cxnLst/>
              <a:rect r="r" b="b" t="t" l="l"/>
              <a:pathLst>
                <a:path h="2821178" w="12606782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12441047" y="0"/>
                  </a:lnTo>
                  <a:lnTo>
                    <a:pt x="12441047" y="6350"/>
                  </a:lnTo>
                  <a:lnTo>
                    <a:pt x="12441047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656078"/>
                  </a:lnTo>
                  <a:lnTo>
                    <a:pt x="12600432" y="2656078"/>
                  </a:lnTo>
                  <a:lnTo>
                    <a:pt x="12606782" y="2656078"/>
                  </a:lnTo>
                  <a:cubicBezTo>
                    <a:pt x="12606782" y="2747264"/>
                    <a:pt x="12532614" y="2821178"/>
                    <a:pt x="12441047" y="2821178"/>
                  </a:cubicBezTo>
                  <a:lnTo>
                    <a:pt x="12441047" y="2814828"/>
                  </a:lnTo>
                  <a:lnTo>
                    <a:pt x="12441047" y="2821178"/>
                  </a:lnTo>
                  <a:lnTo>
                    <a:pt x="165735" y="2821178"/>
                  </a:lnTo>
                  <a:lnTo>
                    <a:pt x="165735" y="2814828"/>
                  </a:lnTo>
                  <a:lnTo>
                    <a:pt x="165735" y="2821178"/>
                  </a:lnTo>
                  <a:cubicBezTo>
                    <a:pt x="74295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735" y="2808478"/>
                  </a:cubicBezTo>
                  <a:lnTo>
                    <a:pt x="12441047" y="2808478"/>
                  </a:lnTo>
                  <a:cubicBezTo>
                    <a:pt x="12525628" y="2808478"/>
                    <a:pt x="12594082" y="2740152"/>
                    <a:pt x="12594082" y="2656078"/>
                  </a:cubicBezTo>
                  <a:lnTo>
                    <a:pt x="12594082" y="165100"/>
                  </a:lnTo>
                  <a:cubicBezTo>
                    <a:pt x="12594082" y="80899"/>
                    <a:pt x="12525628" y="12700"/>
                    <a:pt x="1244104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8143280" y="687615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Ações Comunitárias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43280" y="7441555"/>
            <a:ext cx="8859441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Envolvimento da comunidade local na implementação do sistema, fortalecendo a confiança e o engajamento.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131046"/>
          </a:xfrm>
          <a:custGeom>
            <a:avLst/>
            <a:gdLst/>
            <a:ahLst/>
            <a:cxnLst/>
            <a:rect r="r" b="b" t="t" l="l"/>
            <a:pathLst>
              <a:path h="3131046" w="18288000">
                <a:moveTo>
                  <a:pt x="0" y="0"/>
                </a:moveTo>
                <a:lnTo>
                  <a:pt x="18288000" y="0"/>
                </a:lnTo>
                <a:lnTo>
                  <a:pt x="18288000" y="3131046"/>
                </a:lnTo>
                <a:lnTo>
                  <a:pt x="0" y="31310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2" r="0" b="-42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76597" y="3772197"/>
            <a:ext cx="6389042" cy="830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b="true" sz="4875" spc="-147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Benefícios do Sistema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129712" y="4978301"/>
            <a:ext cx="28575" cy="4624090"/>
            <a:chOff x="0" y="0"/>
            <a:chExt cx="38100" cy="616545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100" cy="6165469"/>
            </a:xfrm>
            <a:custGeom>
              <a:avLst/>
              <a:gdLst/>
              <a:ahLst/>
              <a:cxnLst/>
              <a:rect r="r" b="b" t="t" l="l"/>
              <a:pathLst>
                <a:path h="6165469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6146419"/>
                  </a:lnTo>
                  <a:cubicBezTo>
                    <a:pt x="38100" y="6156960"/>
                    <a:pt x="29591" y="6165469"/>
                    <a:pt x="19050" y="6165469"/>
                  </a:cubicBezTo>
                  <a:cubicBezTo>
                    <a:pt x="8509" y="6165469"/>
                    <a:pt x="0" y="6156960"/>
                    <a:pt x="0" y="6146419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014246" y="5527476"/>
            <a:ext cx="876597" cy="28575"/>
            <a:chOff x="0" y="0"/>
            <a:chExt cx="1168797" cy="381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68781" cy="38100"/>
            </a:xfrm>
            <a:custGeom>
              <a:avLst/>
              <a:gdLst/>
              <a:ahLst/>
              <a:cxnLst/>
              <a:rect r="r" b="b" t="t" l="l"/>
              <a:pathLst>
                <a:path h="38100" w="1168781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49731" y="0"/>
                  </a:lnTo>
                  <a:cubicBezTo>
                    <a:pt x="1160272" y="0"/>
                    <a:pt x="1168781" y="8509"/>
                    <a:pt x="1168781" y="19050"/>
                  </a:cubicBezTo>
                  <a:cubicBezTo>
                    <a:pt x="1168781" y="29591"/>
                    <a:pt x="1160272" y="38100"/>
                    <a:pt x="114973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857506" y="5255270"/>
            <a:ext cx="572989" cy="572989"/>
            <a:chOff x="0" y="0"/>
            <a:chExt cx="763985" cy="76398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751332" cy="751332"/>
            </a:xfrm>
            <a:custGeom>
              <a:avLst/>
              <a:gdLst/>
              <a:ahLst/>
              <a:cxnLst/>
              <a:rect r="r" b="b" t="t" l="l"/>
              <a:pathLst>
                <a:path h="751332" w="751332">
                  <a:moveTo>
                    <a:pt x="0" y="140335"/>
                  </a:moveTo>
                  <a:cubicBezTo>
                    <a:pt x="0" y="62865"/>
                    <a:pt x="62865" y="0"/>
                    <a:pt x="140335" y="0"/>
                  </a:cubicBezTo>
                  <a:lnTo>
                    <a:pt x="610997" y="0"/>
                  </a:lnTo>
                  <a:cubicBezTo>
                    <a:pt x="688467" y="0"/>
                    <a:pt x="751332" y="62865"/>
                    <a:pt x="751332" y="140335"/>
                  </a:cubicBezTo>
                  <a:lnTo>
                    <a:pt x="751332" y="610997"/>
                  </a:lnTo>
                  <a:cubicBezTo>
                    <a:pt x="751332" y="688467"/>
                    <a:pt x="688467" y="751332"/>
                    <a:pt x="610997" y="751332"/>
                  </a:cubicBezTo>
                  <a:lnTo>
                    <a:pt x="140335" y="751332"/>
                  </a:lnTo>
                  <a:cubicBezTo>
                    <a:pt x="62865" y="751332"/>
                    <a:pt x="0" y="688467"/>
                    <a:pt x="0" y="610997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64032" cy="764032"/>
            </a:xfrm>
            <a:custGeom>
              <a:avLst/>
              <a:gdLst/>
              <a:ahLst/>
              <a:cxnLst/>
              <a:rect r="r" b="b" t="t" l="l"/>
              <a:pathLst>
                <a:path h="764032" w="764032">
                  <a:moveTo>
                    <a:pt x="0" y="146685"/>
                  </a:moveTo>
                  <a:cubicBezTo>
                    <a:pt x="0" y="65659"/>
                    <a:pt x="65659" y="0"/>
                    <a:pt x="146685" y="0"/>
                  </a:cubicBezTo>
                  <a:lnTo>
                    <a:pt x="617347" y="0"/>
                  </a:lnTo>
                  <a:lnTo>
                    <a:pt x="617347" y="6350"/>
                  </a:lnTo>
                  <a:lnTo>
                    <a:pt x="617347" y="0"/>
                  </a:lnTo>
                  <a:cubicBezTo>
                    <a:pt x="698373" y="0"/>
                    <a:pt x="764032" y="65659"/>
                    <a:pt x="764032" y="146685"/>
                  </a:cubicBezTo>
                  <a:lnTo>
                    <a:pt x="764032" y="617347"/>
                  </a:lnTo>
                  <a:lnTo>
                    <a:pt x="757682" y="617347"/>
                  </a:lnTo>
                  <a:lnTo>
                    <a:pt x="764032" y="617347"/>
                  </a:lnTo>
                  <a:cubicBezTo>
                    <a:pt x="764032" y="698373"/>
                    <a:pt x="698373" y="764032"/>
                    <a:pt x="617347" y="764032"/>
                  </a:cubicBezTo>
                  <a:lnTo>
                    <a:pt x="617347" y="757682"/>
                  </a:lnTo>
                  <a:lnTo>
                    <a:pt x="617347" y="764032"/>
                  </a:lnTo>
                  <a:lnTo>
                    <a:pt x="146685" y="764032"/>
                  </a:lnTo>
                  <a:lnTo>
                    <a:pt x="146685" y="757682"/>
                  </a:lnTo>
                  <a:lnTo>
                    <a:pt x="146685" y="764032"/>
                  </a:lnTo>
                  <a:cubicBezTo>
                    <a:pt x="65659" y="764032"/>
                    <a:pt x="0" y="698373"/>
                    <a:pt x="0" y="617347"/>
                  </a:cubicBezTo>
                  <a:lnTo>
                    <a:pt x="0" y="146685"/>
                  </a:lnTo>
                  <a:lnTo>
                    <a:pt x="6350" y="146685"/>
                  </a:lnTo>
                  <a:lnTo>
                    <a:pt x="0" y="146685"/>
                  </a:lnTo>
                  <a:moveTo>
                    <a:pt x="12700" y="146685"/>
                  </a:moveTo>
                  <a:lnTo>
                    <a:pt x="12700" y="617347"/>
                  </a:lnTo>
                  <a:lnTo>
                    <a:pt x="6350" y="617347"/>
                  </a:lnTo>
                  <a:lnTo>
                    <a:pt x="12700" y="617347"/>
                  </a:lnTo>
                  <a:cubicBezTo>
                    <a:pt x="12700" y="691261"/>
                    <a:pt x="72644" y="751332"/>
                    <a:pt x="146685" y="751332"/>
                  </a:cubicBezTo>
                  <a:lnTo>
                    <a:pt x="617347" y="751332"/>
                  </a:lnTo>
                  <a:cubicBezTo>
                    <a:pt x="691261" y="751332"/>
                    <a:pt x="751332" y="691388"/>
                    <a:pt x="751332" y="617347"/>
                  </a:cubicBezTo>
                  <a:lnTo>
                    <a:pt x="751332" y="146685"/>
                  </a:lnTo>
                  <a:lnTo>
                    <a:pt x="757682" y="146685"/>
                  </a:lnTo>
                  <a:lnTo>
                    <a:pt x="751332" y="146685"/>
                  </a:lnTo>
                  <a:cubicBezTo>
                    <a:pt x="751332" y="72644"/>
                    <a:pt x="691388" y="12700"/>
                    <a:pt x="617347" y="12700"/>
                  </a:cubicBezTo>
                  <a:lnTo>
                    <a:pt x="146685" y="12700"/>
                  </a:lnTo>
                  <a:lnTo>
                    <a:pt x="146685" y="6350"/>
                  </a:lnTo>
                  <a:lnTo>
                    <a:pt x="146685" y="12700"/>
                  </a:lnTo>
                  <a:cubicBezTo>
                    <a:pt x="72644" y="12700"/>
                    <a:pt x="12700" y="72644"/>
                    <a:pt x="12700" y="146685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068544" y="5391894"/>
            <a:ext cx="150763" cy="337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b="true" sz="2937" spc="-88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635401" y="5209729"/>
            <a:ext cx="3131046" cy="410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62"/>
              </a:lnSpc>
            </a:pPr>
            <a:r>
              <a:rPr lang="en-US" b="true" sz="2437" spc="-7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Redução de Danos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76597" y="5684639"/>
            <a:ext cx="6889849" cy="1287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25"/>
              </a:lnSpc>
            </a:pPr>
            <a:r>
              <a:rPr lang="en-US" sz="1937" spc="-4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 sistema de alerta antecipado permite que a população e os órgãos públicos se preparem melhor, diminuindo os prejuízos causados por alagamentos.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397156" y="6779865"/>
            <a:ext cx="876597" cy="28575"/>
            <a:chOff x="0" y="0"/>
            <a:chExt cx="1168797" cy="381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68781" cy="38100"/>
            </a:xfrm>
            <a:custGeom>
              <a:avLst/>
              <a:gdLst/>
              <a:ahLst/>
              <a:cxnLst/>
              <a:rect r="r" b="b" t="t" l="l"/>
              <a:pathLst>
                <a:path h="38100" w="1168781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49731" y="0"/>
                  </a:lnTo>
                  <a:cubicBezTo>
                    <a:pt x="1160272" y="0"/>
                    <a:pt x="1168781" y="8509"/>
                    <a:pt x="1168781" y="19050"/>
                  </a:cubicBezTo>
                  <a:cubicBezTo>
                    <a:pt x="1168781" y="29591"/>
                    <a:pt x="1160272" y="38100"/>
                    <a:pt x="114973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857506" y="6507659"/>
            <a:ext cx="572989" cy="572989"/>
            <a:chOff x="0" y="0"/>
            <a:chExt cx="763985" cy="76398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6350" y="6350"/>
              <a:ext cx="751332" cy="751332"/>
            </a:xfrm>
            <a:custGeom>
              <a:avLst/>
              <a:gdLst/>
              <a:ahLst/>
              <a:cxnLst/>
              <a:rect r="r" b="b" t="t" l="l"/>
              <a:pathLst>
                <a:path h="751332" w="751332">
                  <a:moveTo>
                    <a:pt x="0" y="140335"/>
                  </a:moveTo>
                  <a:cubicBezTo>
                    <a:pt x="0" y="62865"/>
                    <a:pt x="62865" y="0"/>
                    <a:pt x="140335" y="0"/>
                  </a:cubicBezTo>
                  <a:lnTo>
                    <a:pt x="610997" y="0"/>
                  </a:lnTo>
                  <a:cubicBezTo>
                    <a:pt x="688467" y="0"/>
                    <a:pt x="751332" y="62865"/>
                    <a:pt x="751332" y="140335"/>
                  </a:cubicBezTo>
                  <a:lnTo>
                    <a:pt x="751332" y="610997"/>
                  </a:lnTo>
                  <a:cubicBezTo>
                    <a:pt x="751332" y="688467"/>
                    <a:pt x="688467" y="751332"/>
                    <a:pt x="610997" y="751332"/>
                  </a:cubicBezTo>
                  <a:lnTo>
                    <a:pt x="140335" y="751332"/>
                  </a:lnTo>
                  <a:cubicBezTo>
                    <a:pt x="62865" y="751332"/>
                    <a:pt x="0" y="688467"/>
                    <a:pt x="0" y="610997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64032" cy="764032"/>
            </a:xfrm>
            <a:custGeom>
              <a:avLst/>
              <a:gdLst/>
              <a:ahLst/>
              <a:cxnLst/>
              <a:rect r="r" b="b" t="t" l="l"/>
              <a:pathLst>
                <a:path h="764032" w="764032">
                  <a:moveTo>
                    <a:pt x="0" y="146685"/>
                  </a:moveTo>
                  <a:cubicBezTo>
                    <a:pt x="0" y="65659"/>
                    <a:pt x="65659" y="0"/>
                    <a:pt x="146685" y="0"/>
                  </a:cubicBezTo>
                  <a:lnTo>
                    <a:pt x="617347" y="0"/>
                  </a:lnTo>
                  <a:lnTo>
                    <a:pt x="617347" y="6350"/>
                  </a:lnTo>
                  <a:lnTo>
                    <a:pt x="617347" y="0"/>
                  </a:lnTo>
                  <a:cubicBezTo>
                    <a:pt x="698373" y="0"/>
                    <a:pt x="764032" y="65659"/>
                    <a:pt x="764032" y="146685"/>
                  </a:cubicBezTo>
                  <a:lnTo>
                    <a:pt x="764032" y="617347"/>
                  </a:lnTo>
                  <a:lnTo>
                    <a:pt x="757682" y="617347"/>
                  </a:lnTo>
                  <a:lnTo>
                    <a:pt x="764032" y="617347"/>
                  </a:lnTo>
                  <a:cubicBezTo>
                    <a:pt x="764032" y="698373"/>
                    <a:pt x="698373" y="764032"/>
                    <a:pt x="617347" y="764032"/>
                  </a:cubicBezTo>
                  <a:lnTo>
                    <a:pt x="617347" y="757682"/>
                  </a:lnTo>
                  <a:lnTo>
                    <a:pt x="617347" y="764032"/>
                  </a:lnTo>
                  <a:lnTo>
                    <a:pt x="146685" y="764032"/>
                  </a:lnTo>
                  <a:lnTo>
                    <a:pt x="146685" y="757682"/>
                  </a:lnTo>
                  <a:lnTo>
                    <a:pt x="146685" y="764032"/>
                  </a:lnTo>
                  <a:cubicBezTo>
                    <a:pt x="65659" y="764032"/>
                    <a:pt x="0" y="698373"/>
                    <a:pt x="0" y="617347"/>
                  </a:cubicBezTo>
                  <a:lnTo>
                    <a:pt x="0" y="146685"/>
                  </a:lnTo>
                  <a:lnTo>
                    <a:pt x="6350" y="146685"/>
                  </a:lnTo>
                  <a:lnTo>
                    <a:pt x="0" y="146685"/>
                  </a:lnTo>
                  <a:moveTo>
                    <a:pt x="12700" y="146685"/>
                  </a:moveTo>
                  <a:lnTo>
                    <a:pt x="12700" y="617347"/>
                  </a:lnTo>
                  <a:lnTo>
                    <a:pt x="6350" y="617347"/>
                  </a:lnTo>
                  <a:lnTo>
                    <a:pt x="12700" y="617347"/>
                  </a:lnTo>
                  <a:cubicBezTo>
                    <a:pt x="12700" y="691261"/>
                    <a:pt x="72644" y="751332"/>
                    <a:pt x="146685" y="751332"/>
                  </a:cubicBezTo>
                  <a:lnTo>
                    <a:pt x="617347" y="751332"/>
                  </a:lnTo>
                  <a:cubicBezTo>
                    <a:pt x="691261" y="751332"/>
                    <a:pt x="751332" y="691388"/>
                    <a:pt x="751332" y="617347"/>
                  </a:cubicBezTo>
                  <a:lnTo>
                    <a:pt x="751332" y="146685"/>
                  </a:lnTo>
                  <a:lnTo>
                    <a:pt x="757682" y="146685"/>
                  </a:lnTo>
                  <a:lnTo>
                    <a:pt x="751332" y="146685"/>
                  </a:lnTo>
                  <a:cubicBezTo>
                    <a:pt x="751332" y="72644"/>
                    <a:pt x="691388" y="12700"/>
                    <a:pt x="617347" y="12700"/>
                  </a:cubicBezTo>
                  <a:lnTo>
                    <a:pt x="146685" y="12700"/>
                  </a:lnTo>
                  <a:lnTo>
                    <a:pt x="146685" y="6350"/>
                  </a:lnTo>
                  <a:lnTo>
                    <a:pt x="146685" y="12700"/>
                  </a:lnTo>
                  <a:cubicBezTo>
                    <a:pt x="72644" y="12700"/>
                    <a:pt x="12700" y="72644"/>
                    <a:pt x="12700" y="146685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9031189" y="6644282"/>
            <a:ext cx="225475" cy="337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b="true" sz="2937" spc="-88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521554" y="6462117"/>
            <a:ext cx="3920729" cy="410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b="true" sz="2437" spc="-7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Preservação da Mobilidade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521554" y="6937027"/>
            <a:ext cx="6889849" cy="1287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spc="-4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Com o monitoramento de pontos críticos, é possível manter as principais vias de trânsito operacionais durante eventos climáticos extremos.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8014246" y="8027342"/>
            <a:ext cx="876597" cy="28575"/>
            <a:chOff x="0" y="0"/>
            <a:chExt cx="1168797" cy="381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168781" cy="38100"/>
            </a:xfrm>
            <a:custGeom>
              <a:avLst/>
              <a:gdLst/>
              <a:ahLst/>
              <a:cxnLst/>
              <a:rect r="r" b="b" t="t" l="l"/>
              <a:pathLst>
                <a:path h="38100" w="1168781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49731" y="0"/>
                  </a:lnTo>
                  <a:cubicBezTo>
                    <a:pt x="1160272" y="0"/>
                    <a:pt x="1168781" y="8509"/>
                    <a:pt x="1168781" y="19050"/>
                  </a:cubicBezTo>
                  <a:cubicBezTo>
                    <a:pt x="1168781" y="29591"/>
                    <a:pt x="1160272" y="38100"/>
                    <a:pt x="114973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8857506" y="7755136"/>
            <a:ext cx="572989" cy="572989"/>
            <a:chOff x="0" y="0"/>
            <a:chExt cx="763985" cy="76398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6350" y="6350"/>
              <a:ext cx="751332" cy="751332"/>
            </a:xfrm>
            <a:custGeom>
              <a:avLst/>
              <a:gdLst/>
              <a:ahLst/>
              <a:cxnLst/>
              <a:rect r="r" b="b" t="t" l="l"/>
              <a:pathLst>
                <a:path h="751332" w="751332">
                  <a:moveTo>
                    <a:pt x="0" y="140335"/>
                  </a:moveTo>
                  <a:cubicBezTo>
                    <a:pt x="0" y="62865"/>
                    <a:pt x="62865" y="0"/>
                    <a:pt x="140335" y="0"/>
                  </a:cubicBezTo>
                  <a:lnTo>
                    <a:pt x="610997" y="0"/>
                  </a:lnTo>
                  <a:cubicBezTo>
                    <a:pt x="688467" y="0"/>
                    <a:pt x="751332" y="62865"/>
                    <a:pt x="751332" y="140335"/>
                  </a:cubicBezTo>
                  <a:lnTo>
                    <a:pt x="751332" y="610997"/>
                  </a:lnTo>
                  <a:cubicBezTo>
                    <a:pt x="751332" y="688467"/>
                    <a:pt x="688467" y="751332"/>
                    <a:pt x="610997" y="751332"/>
                  </a:cubicBezTo>
                  <a:lnTo>
                    <a:pt x="140335" y="751332"/>
                  </a:lnTo>
                  <a:cubicBezTo>
                    <a:pt x="62865" y="751332"/>
                    <a:pt x="0" y="688467"/>
                    <a:pt x="0" y="610997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764032" cy="764032"/>
            </a:xfrm>
            <a:custGeom>
              <a:avLst/>
              <a:gdLst/>
              <a:ahLst/>
              <a:cxnLst/>
              <a:rect r="r" b="b" t="t" l="l"/>
              <a:pathLst>
                <a:path h="764032" w="764032">
                  <a:moveTo>
                    <a:pt x="0" y="146685"/>
                  </a:moveTo>
                  <a:cubicBezTo>
                    <a:pt x="0" y="65659"/>
                    <a:pt x="65659" y="0"/>
                    <a:pt x="146685" y="0"/>
                  </a:cubicBezTo>
                  <a:lnTo>
                    <a:pt x="617347" y="0"/>
                  </a:lnTo>
                  <a:lnTo>
                    <a:pt x="617347" y="6350"/>
                  </a:lnTo>
                  <a:lnTo>
                    <a:pt x="617347" y="0"/>
                  </a:lnTo>
                  <a:cubicBezTo>
                    <a:pt x="698373" y="0"/>
                    <a:pt x="764032" y="65659"/>
                    <a:pt x="764032" y="146685"/>
                  </a:cubicBezTo>
                  <a:lnTo>
                    <a:pt x="764032" y="617347"/>
                  </a:lnTo>
                  <a:lnTo>
                    <a:pt x="757682" y="617347"/>
                  </a:lnTo>
                  <a:lnTo>
                    <a:pt x="764032" y="617347"/>
                  </a:lnTo>
                  <a:cubicBezTo>
                    <a:pt x="764032" y="698373"/>
                    <a:pt x="698373" y="764032"/>
                    <a:pt x="617347" y="764032"/>
                  </a:cubicBezTo>
                  <a:lnTo>
                    <a:pt x="617347" y="757682"/>
                  </a:lnTo>
                  <a:lnTo>
                    <a:pt x="617347" y="764032"/>
                  </a:lnTo>
                  <a:lnTo>
                    <a:pt x="146685" y="764032"/>
                  </a:lnTo>
                  <a:lnTo>
                    <a:pt x="146685" y="757682"/>
                  </a:lnTo>
                  <a:lnTo>
                    <a:pt x="146685" y="764032"/>
                  </a:lnTo>
                  <a:cubicBezTo>
                    <a:pt x="65659" y="764032"/>
                    <a:pt x="0" y="698373"/>
                    <a:pt x="0" y="617347"/>
                  </a:cubicBezTo>
                  <a:lnTo>
                    <a:pt x="0" y="146685"/>
                  </a:lnTo>
                  <a:lnTo>
                    <a:pt x="6350" y="146685"/>
                  </a:lnTo>
                  <a:lnTo>
                    <a:pt x="0" y="146685"/>
                  </a:lnTo>
                  <a:moveTo>
                    <a:pt x="12700" y="146685"/>
                  </a:moveTo>
                  <a:lnTo>
                    <a:pt x="12700" y="617347"/>
                  </a:lnTo>
                  <a:lnTo>
                    <a:pt x="6350" y="617347"/>
                  </a:lnTo>
                  <a:lnTo>
                    <a:pt x="12700" y="617347"/>
                  </a:lnTo>
                  <a:cubicBezTo>
                    <a:pt x="12700" y="691261"/>
                    <a:pt x="72644" y="751332"/>
                    <a:pt x="146685" y="751332"/>
                  </a:cubicBezTo>
                  <a:lnTo>
                    <a:pt x="617347" y="751332"/>
                  </a:lnTo>
                  <a:cubicBezTo>
                    <a:pt x="691261" y="751332"/>
                    <a:pt x="751332" y="691388"/>
                    <a:pt x="751332" y="617347"/>
                  </a:cubicBezTo>
                  <a:lnTo>
                    <a:pt x="751332" y="146685"/>
                  </a:lnTo>
                  <a:lnTo>
                    <a:pt x="757682" y="146685"/>
                  </a:lnTo>
                  <a:lnTo>
                    <a:pt x="751332" y="146685"/>
                  </a:lnTo>
                  <a:cubicBezTo>
                    <a:pt x="751332" y="72644"/>
                    <a:pt x="691388" y="12700"/>
                    <a:pt x="617347" y="12700"/>
                  </a:cubicBezTo>
                  <a:lnTo>
                    <a:pt x="146685" y="12700"/>
                  </a:lnTo>
                  <a:lnTo>
                    <a:pt x="146685" y="6350"/>
                  </a:lnTo>
                  <a:lnTo>
                    <a:pt x="146685" y="12700"/>
                  </a:lnTo>
                  <a:cubicBezTo>
                    <a:pt x="72644" y="12700"/>
                    <a:pt x="12700" y="72644"/>
                    <a:pt x="12700" y="146685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9028360" y="7891760"/>
            <a:ext cx="231279" cy="337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b="true" sz="2937" spc="-88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181475" y="7709595"/>
            <a:ext cx="3584973" cy="410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62"/>
              </a:lnSpc>
            </a:pPr>
            <a:r>
              <a:rPr lang="en-US" b="true" sz="2437" spc="-7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Segurança da População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76597" y="8184505"/>
            <a:ext cx="6889849" cy="887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25"/>
              </a:lnSpc>
            </a:pPr>
            <a:r>
              <a:rPr lang="en-US" sz="1937" spc="-4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Os avisos em tempo real capacitam os cidadãos a tomar as medidas de proteção necessárias, salvando vidas.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50237" y="1939379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b="true" sz="5562" spc="-167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Próximos Passos e Expansão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45475" y="4507855"/>
            <a:ext cx="647402" cy="647402"/>
            <a:chOff x="0" y="0"/>
            <a:chExt cx="863203" cy="86320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083749" y="4656981"/>
            <a:ext cx="170706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b="true" sz="3312" spc="-10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771632" y="447451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Ampliação da Rede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771632" y="5039915"/>
            <a:ext cx="3659684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 objetivo é expandir o sistema de sensores para abranger todo o território da cidade de São Paulo.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2710071" y="4507855"/>
            <a:ext cx="647402" cy="647402"/>
            <a:chOff x="0" y="0"/>
            <a:chExt cx="863203" cy="8632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906226" y="4656981"/>
            <a:ext cx="255091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b="true" sz="3312" spc="-10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636229" y="4474518"/>
            <a:ext cx="3659684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83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Integração com Outros Sistemas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636229" y="5482829"/>
            <a:ext cx="3659684" cy="2807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Planos futuros incluem a integração do sistema de alertas com outras tecnologias, como semáforos inteligentes e sistemas de drenagem.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DAGW1lQIUIo</dc:identifier>
  <dcterms:modified xsi:type="dcterms:W3CDTF">2011-08-01T06:04:30Z</dcterms:modified>
  <cp:revision>1</cp:revision>
  <dc:title>ApresentaçãoA3.pptx</dc:title>
</cp:coreProperties>
</file>

<file path=docProps/thumbnail.jpeg>
</file>